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58" r:id="rId5"/>
    <p:sldId id="259" r:id="rId6"/>
    <p:sldId id="293" r:id="rId7"/>
    <p:sldId id="294" r:id="rId8"/>
    <p:sldId id="274" r:id="rId9"/>
    <p:sldId id="280" r:id="rId10"/>
    <p:sldId id="287" r:id="rId11"/>
    <p:sldId id="288" r:id="rId12"/>
    <p:sldId id="285" r:id="rId13"/>
    <p:sldId id="286" r:id="rId14"/>
    <p:sldId id="284" r:id="rId15"/>
    <p:sldId id="283" r:id="rId16"/>
    <p:sldId id="289" r:id="rId17"/>
    <p:sldId id="290" r:id="rId18"/>
    <p:sldId id="291" r:id="rId19"/>
    <p:sldId id="292" r:id="rId20"/>
    <p:sldId id="281" r:id="rId21"/>
    <p:sldId id="273" r:id="rId22"/>
    <p:sldId id="282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FF57"/>
    <a:srgbClr val="009E35"/>
    <a:srgbClr val="1B1C1B"/>
    <a:srgbClr val="13F5AF"/>
    <a:srgbClr val="1C1D1E"/>
    <a:srgbClr val="1B1B1B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BE871-5DEB-4122-BDBD-891873E50ABE}" v="121" dt="2022-09-05T16:27:49.818"/>
    <p1510:client id="{38EBBA84-924E-4D01-B9C8-71C38C9E7061}" v="592" dt="2022-09-04T20:37:40.292"/>
    <p1510:client id="{56442FDB-DC9C-FA46-A37B-83618C203EE2}" v="28" dt="2022-09-05T01:53:40.060"/>
    <p1510:client id="{5F82A017-0DAE-13F4-2F34-3AEFD2F924DA}" v="9" dt="2022-09-05T01:47:42.798"/>
    <p1510:client id="{5FEDB12E-DA22-D307-67A0-3E2405B047A2}" v="1" dt="2022-12-05T12:26:04.284"/>
    <p1510:client id="{65BC261F-418E-4AFC-A23E-906BF8631E6A}" v="21" dt="2022-09-05T16:23:10.384"/>
    <p1510:client id="{C7B1E2B0-E7E7-4242-60A8-3A0B14D27FF7}" v="9" dt="2022-09-05T01:35:31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65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4010-E8D4-41E0-8B4E-D4CC32926C40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D838-9BF2-4AB0-9E88-349E4FEDF42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43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8D838-9BF2-4AB0-9E88-349E4FEDF42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7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8D838-9BF2-4AB0-9E88-349E4FEDF42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0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8D838-9BF2-4AB0-9E88-349E4FEDF42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61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8D838-9BF2-4AB0-9E88-349E4FEDF42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3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8D838-9BF2-4AB0-9E88-349E4FEDF42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89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4A49-55B0-C893-5074-A64A84A7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06CE03-824A-404C-F015-4DFD9ACD7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48F2DE-194B-2F7E-1D16-2E37DAD2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5508C2-A249-6580-0524-E17FB073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0251BB-400D-7483-4D58-4B044307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2E691-4119-491A-097E-F5B3888A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574FD8-48D5-A6F0-B86B-89196E99B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F42640-439F-9E23-08FE-F7CC946F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D02A7E-DBA5-F737-E6A9-B86A05E2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7815-3E40-E039-CF8C-BA7C3485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93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E6EBDB-BCD5-6497-FB2E-30C2C5F1C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681153-75F8-5DDA-391F-C20686240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D7B1BA-C9CF-BCFA-84A4-0FD8E938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FAB91-4B52-46BA-556C-04476275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7BDAC-1FC3-5C6E-08ED-6102EFF9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24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4A3A7-B28F-0181-BBF5-72F328AE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24292-09AA-6072-CB48-0A14B478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B927B7-351A-9C99-6E28-D6F7C9D5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BABD45-4252-C12E-BBE0-44998230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CBDD83-F055-16DF-D79B-CE86950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75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C42C6-0611-7DA4-144B-C230B86D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8E4570-DBA0-C329-FAFD-14762DDB0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7416CA-BD45-AE91-D7FC-94D9117E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6BF2AB-6730-DF8D-DF41-0BB50111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81CCD6-E56F-E668-B40F-A771F2B0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21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7B06D-5FE0-D851-045D-5FBDAF9C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A4C59-B632-5261-5198-421F74A7B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0101AD-D18A-B441-9894-C173A4830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DD707B-B032-6547-B2E5-4E37358D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808398-70B6-8569-5AEA-9CEEC6E6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ABE09-6D88-218B-759B-8A06AFA8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87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0BA02-F7D6-1F49-0A45-407178D5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CB3698-2F71-3E53-069A-D83E605B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C2B181-6B63-9777-8117-AFE27658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007106-B014-1596-140E-87A77D5AD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0DA08F-39E1-3E7A-6854-BCAAF1B7A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3C53E2-532B-6649-FBA7-EB5E5222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3EFFF00-2A18-277E-25AD-FD93B21A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7D9E2E-809D-F7A2-7998-2FB59812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84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C447E-927A-E7B9-7C04-C5EBD663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DAD0823-DC8F-54BF-7299-E7DBE75C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4FF38D-0F51-3AF6-9143-50644557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C482E5-776E-3D7A-87C9-603504D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9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98081F-E0C9-24E7-0430-6D9A4F21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798A6A-7201-5C27-8531-8BF1F77E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A1844B-AB4A-E7DA-2DE9-81FCAC4A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97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B5D3D-6DCF-8809-F85F-872FA5BE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4FF13-470C-3AC8-6608-EA2D048A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02914A-630F-20D1-3535-AD513B74E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0676A0-9363-A631-A11E-31DC83A6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EFC631-AC1E-CD0A-B808-5A00A534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FF12C-5F61-76EC-A2C4-E9702E56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59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57DDE-F65A-591A-5E1D-E56A1BD5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6C83421-47FA-9AB6-8B31-A527E6C2B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442EB5-49EF-1C6A-FE97-C85DF2F52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C9A023-AC99-5659-9E6B-D1185BDD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3E46F8-31B1-4D72-6533-C05E0D45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EF41DB-8B5E-69B9-8B4F-DBF14105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71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D000D34-C342-6DC1-72CE-028684A4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CE77B8-4C8B-A353-2F1D-32B32C9DF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47C57C-A2A9-BAA9-AC6D-6D3577B1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98E2E-4392-4F2E-A9FA-FE0BBF1FA00F}" type="datetimeFigureOut">
              <a:rPr lang="pt-BR" smtClean="0"/>
              <a:t>06/12/2022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93ADAC-2DD9-2797-C9A0-74F8E1A7E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3B0EC-16C2-C801-51F4-A9DF2FF45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DBAC4-324A-4DA1-A342-FF3C56DB8F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99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59FD7034-78CE-0F64-7106-AC62E7DE0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9446" y="1075888"/>
            <a:ext cx="4793108" cy="47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89203"/>
      </p:ext>
    </p:extLst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Processos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7567603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83255F-8A79-7D28-95AD-BA070371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290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Monitoramento de rede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6378838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83255F-8A79-7D28-95AD-BA07037113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  <p:pic>
        <p:nvPicPr>
          <p:cNvPr id="2" name="Picture 2" descr="API Design with Python - Online Live- Sept. 13-17, 2021, 10:00 - 6:00 PM  EST, **GTR** — Alta3 Research">
            <a:extLst>
              <a:ext uri="{FF2B5EF4-FFF2-40B4-BE49-F238E27FC236}">
                <a16:creationId xmlns:a16="http://schemas.microsoft.com/office/drawing/2014/main" id="{522618CA-F6BC-36DE-0EEB-00822C0A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49" y="1785548"/>
            <a:ext cx="1902973" cy="202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1D2EF92-9984-0704-EEA2-5DAB9B4EF5B3}"/>
              </a:ext>
            </a:extLst>
          </p:cNvPr>
          <p:cNvSpPr txBox="1"/>
          <p:nvPr/>
        </p:nvSpPr>
        <p:spPr>
          <a:xfrm>
            <a:off x="742685" y="3805837"/>
            <a:ext cx="2924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Captura dos dados de rede,</a:t>
            </a:r>
          </a:p>
          <a:p>
            <a:pPr algn="ctr"/>
            <a:r>
              <a:rPr lang="pt-BR" dirty="0"/>
              <a:t>bytes recebidos(Download) e</a:t>
            </a:r>
          </a:p>
          <a:p>
            <a:pPr algn="ctr"/>
            <a:r>
              <a:rPr lang="pt-BR" dirty="0"/>
              <a:t>bytes enviados(Upload). </a:t>
            </a:r>
          </a:p>
        </p:txBody>
      </p:sp>
      <p:pic>
        <p:nvPicPr>
          <p:cNvPr id="4" name="Picture 8" descr="Conheça o Microsoft Azure - Leef">
            <a:extLst>
              <a:ext uri="{FF2B5EF4-FFF2-40B4-BE49-F238E27FC236}">
                <a16:creationId xmlns:a16="http://schemas.microsoft.com/office/drawing/2014/main" id="{A16348DF-52E1-DCC6-144F-29C35CAB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64" y="2709388"/>
            <a:ext cx="2569674" cy="171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ocker 101 - Primeiros passos e muito mais!">
            <a:extLst>
              <a:ext uri="{FF2B5EF4-FFF2-40B4-BE49-F238E27FC236}">
                <a16:creationId xmlns:a16="http://schemas.microsoft.com/office/drawing/2014/main" id="{EC3FBD40-0CCD-D06E-9E8D-48E91D09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81" y="1170553"/>
            <a:ext cx="1902973" cy="162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C5BDFE7-8450-87BC-F5D6-E08878D098A3}"/>
              </a:ext>
            </a:extLst>
          </p:cNvPr>
          <p:cNvSpPr txBox="1"/>
          <p:nvPr/>
        </p:nvSpPr>
        <p:spPr>
          <a:xfrm>
            <a:off x="4894064" y="4420831"/>
            <a:ext cx="2746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Encaminha os dados para o</a:t>
            </a:r>
          </a:p>
          <a:p>
            <a:pPr algn="ctr"/>
            <a:r>
              <a:rPr lang="pt-BR" dirty="0"/>
              <a:t>MySQL local e para o SQL </a:t>
            </a:r>
          </a:p>
          <a:p>
            <a:pPr algn="ctr"/>
            <a:r>
              <a:rPr lang="pt-BR" dirty="0"/>
              <a:t>Server na Azure.</a:t>
            </a:r>
          </a:p>
        </p:txBody>
      </p:sp>
      <p:pic>
        <p:nvPicPr>
          <p:cNvPr id="7" name="Picture 12" descr="P92 IT Solutions - HTML, CSS and JavaScript">
            <a:extLst>
              <a:ext uri="{FF2B5EF4-FFF2-40B4-BE49-F238E27FC236}">
                <a16:creationId xmlns:a16="http://schemas.microsoft.com/office/drawing/2014/main" id="{CDC7DFA7-DB02-CBB0-8763-6533F21D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92" y="227770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itHub - TacioAntonio/REST-API: REST API com Node.js">
            <a:extLst>
              <a:ext uri="{FF2B5EF4-FFF2-40B4-BE49-F238E27FC236}">
                <a16:creationId xmlns:a16="http://schemas.microsoft.com/office/drawing/2014/main" id="{7F6CC368-5802-49CB-127A-14B2E7F8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82" y="1170553"/>
            <a:ext cx="2177378" cy="13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5F4D1F-6549-E816-2BF1-833B04768926}"/>
              </a:ext>
            </a:extLst>
          </p:cNvPr>
          <p:cNvSpPr txBox="1"/>
          <p:nvPr/>
        </p:nvSpPr>
        <p:spPr>
          <a:xfrm>
            <a:off x="8916480" y="4267502"/>
            <a:ext cx="2516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Exibi os dados coletados</a:t>
            </a:r>
          </a:p>
          <a:p>
            <a:pPr algn="ctr"/>
            <a:r>
              <a:rPr lang="pt-BR" dirty="0"/>
              <a:t>em tempo real e com as</a:t>
            </a:r>
          </a:p>
          <a:p>
            <a:pPr algn="ctr"/>
            <a:r>
              <a:rPr lang="pt-BR" dirty="0"/>
              <a:t>média.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CBF0B8A-57BE-605E-0ECA-D4EF67608A70}"/>
              </a:ext>
            </a:extLst>
          </p:cNvPr>
          <p:cNvCxnSpPr/>
          <p:nvPr/>
        </p:nvCxnSpPr>
        <p:spPr>
          <a:xfrm>
            <a:off x="3262455" y="2709388"/>
            <a:ext cx="176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F6515AC-74E1-7707-D60F-7967895CF99F}"/>
              </a:ext>
            </a:extLst>
          </p:cNvPr>
          <p:cNvCxnSpPr>
            <a:cxnSpLocks/>
          </p:cNvCxnSpPr>
          <p:nvPr/>
        </p:nvCxnSpPr>
        <p:spPr>
          <a:xfrm>
            <a:off x="7600700" y="2795692"/>
            <a:ext cx="157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44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Custo de servidores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0417581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8D5CA6-F80B-93F3-3497-B2C84FD3A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83255F-8A79-7D28-95AD-BA070371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4938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Localização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457252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CB706E5-29F1-F696-0D3F-CF277B6A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010557"/>
            <a:ext cx="11801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E1E42CC-040B-CED8-2465-40CE16D53ABA}"/>
              </a:ext>
            </a:extLst>
          </p:cNvPr>
          <p:cNvSpPr/>
          <p:nvPr/>
        </p:nvSpPr>
        <p:spPr>
          <a:xfrm>
            <a:off x="457200" y="3582307"/>
            <a:ext cx="2657475" cy="10382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00B2F5-3DD8-1677-A67B-69E46910BC65}"/>
              </a:ext>
            </a:extLst>
          </p:cNvPr>
          <p:cNvSpPr/>
          <p:nvPr/>
        </p:nvSpPr>
        <p:spPr>
          <a:xfrm>
            <a:off x="4514850" y="4220482"/>
            <a:ext cx="2657475" cy="10382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E7EDCB6-0813-55BF-C253-9E9EEF617DD0}"/>
              </a:ext>
            </a:extLst>
          </p:cNvPr>
          <p:cNvSpPr/>
          <p:nvPr/>
        </p:nvSpPr>
        <p:spPr>
          <a:xfrm>
            <a:off x="9048751" y="3782332"/>
            <a:ext cx="2657475" cy="10382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F89FA3-7533-00B3-A4A5-060972DA0F03}"/>
              </a:ext>
            </a:extLst>
          </p:cNvPr>
          <p:cNvSpPr txBox="1"/>
          <p:nvPr/>
        </p:nvSpPr>
        <p:spPr>
          <a:xfrm>
            <a:off x="252412" y="3583214"/>
            <a:ext cx="3067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Captura os dados de IP e a partir disso faz uma web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crawler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pegar os dados de Longitude e Latitude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(eixo x - y), país em que está localizado e Cidade que está localizado</a:t>
            </a:r>
            <a:endParaRPr lang="pt-BR" b="0" dirty="0">
              <a:effectLst/>
            </a:endParaRPr>
          </a:p>
          <a:p>
            <a:br>
              <a:rPr lang="pt-BR" dirty="0"/>
            </a:b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B11879-9820-8923-8402-12F2194BD0D4}"/>
              </a:ext>
            </a:extLst>
          </p:cNvPr>
          <p:cNvSpPr txBox="1"/>
          <p:nvPr/>
        </p:nvSpPr>
        <p:spPr>
          <a:xfrm>
            <a:off x="8843963" y="3920252"/>
            <a:ext cx="306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Captura os dados do banco e transforma eles em um mapa de calor da localização dos funcionários. </a:t>
            </a:r>
            <a:endParaRPr lang="pt-BR" b="0" dirty="0"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9D2EF8-48FA-865B-2956-F63D45741B11}"/>
              </a:ext>
            </a:extLst>
          </p:cNvPr>
          <p:cNvSpPr txBox="1"/>
          <p:nvPr/>
        </p:nvSpPr>
        <p:spPr>
          <a:xfrm>
            <a:off x="4310062" y="4220482"/>
            <a:ext cx="306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Envia os dados para o MySQL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Local e para o SQL Server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Hospedado na Azure</a:t>
            </a:r>
            <a:endParaRPr lang="pt-BR" b="0" dirty="0">
              <a:effectLst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2C107EB-B910-583A-CAB1-99F9E210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4" y="237218"/>
            <a:ext cx="5619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Análise por localização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2224315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76A2FF4-A590-E409-E1A4-9C336FAF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83255F-8A79-7D28-95AD-BA07037113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831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C121C-598C-6074-A14A-309F4A47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78"/>
            <a:ext cx="10515600" cy="1037230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1B1C1B"/>
                </a:solidFill>
                <a:latin typeface="Abadi" panose="020B0604020104020204" pitchFamily="34" charset="0"/>
              </a:rPr>
              <a:t>Equipe Desenvolvedora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08DC42F-9662-8F49-CD09-411F0C6A0BDE}"/>
              </a:ext>
            </a:extLst>
          </p:cNvPr>
          <p:cNvGrpSpPr/>
          <p:nvPr/>
        </p:nvGrpSpPr>
        <p:grpSpPr>
          <a:xfrm>
            <a:off x="-10061785" y="4196917"/>
            <a:ext cx="10061785" cy="2386150"/>
            <a:chOff x="586854" y="4196917"/>
            <a:chExt cx="10061785" cy="238615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0FDB3E3-2E5A-3800-6913-E67A37456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9" b="759"/>
            <a:stretch/>
          </p:blipFill>
          <p:spPr>
            <a:xfrm>
              <a:off x="1495659" y="4456689"/>
              <a:ext cx="1612511" cy="1588028"/>
            </a:xfrm>
            <a:prstGeom prst="ellipse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906031F-3088-EE41-C23B-05E1270A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b="12546"/>
            <a:stretch/>
          </p:blipFill>
          <p:spPr>
            <a:xfrm>
              <a:off x="5237887" y="4433825"/>
              <a:ext cx="1666724" cy="1637647"/>
            </a:xfrm>
            <a:prstGeom prst="ellipse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EC17D7-F28E-DD98-A3DC-5CAF5AFC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8851791" y="4422630"/>
              <a:ext cx="1666724" cy="1666724"/>
            </a:xfrm>
            <a:prstGeom prst="ellipse">
              <a:avLst/>
            </a:prstGeom>
          </p:spPr>
        </p:pic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B6C8D8BB-A8B0-962A-800C-374404102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54" y="4196917"/>
              <a:ext cx="9646378" cy="637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7FE9FEC-355F-DB06-0BC4-027F742B5F14}"/>
                </a:ext>
              </a:extLst>
            </p:cNvPr>
            <p:cNvCxnSpPr/>
            <p:nvPr/>
          </p:nvCxnSpPr>
          <p:spPr>
            <a:xfrm>
              <a:off x="2301915" y="4196917"/>
              <a:ext cx="0" cy="423665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E5352DE-5A85-11BE-C282-86F5CA31B556}"/>
                </a:ext>
              </a:extLst>
            </p:cNvPr>
            <p:cNvCxnSpPr>
              <a:cxnSpLocks/>
            </p:cNvCxnSpPr>
            <p:nvPr/>
          </p:nvCxnSpPr>
          <p:spPr>
            <a:xfrm>
              <a:off x="5983958" y="4196917"/>
              <a:ext cx="0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4262A7A2-703E-B68A-4883-979A5D0AE481}"/>
                </a:ext>
              </a:extLst>
            </p:cNvPr>
            <p:cNvCxnSpPr>
              <a:cxnSpLocks/>
            </p:cNvCxnSpPr>
            <p:nvPr/>
          </p:nvCxnSpPr>
          <p:spPr>
            <a:xfrm>
              <a:off x="9666001" y="4203296"/>
              <a:ext cx="0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9E6559C-6BB8-1574-4A52-FFCAA4F4BF02}"/>
                </a:ext>
              </a:extLst>
            </p:cNvPr>
            <p:cNvSpPr txBox="1"/>
            <p:nvPr/>
          </p:nvSpPr>
          <p:spPr>
            <a:xfrm>
              <a:off x="1374350" y="6212206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Gabriel </a:t>
              </a:r>
              <a:r>
                <a:rPr lang="pt-BR" dirty="0" err="1">
                  <a:solidFill>
                    <a:srgbClr val="009E35"/>
                  </a:solidFill>
                  <a:latin typeface="Abadi" panose="020B0604020104020204" pitchFamily="34" charset="0"/>
                </a:rPr>
                <a:t>Yuuzu</a:t>
              </a:r>
              <a:endParaRPr lang="pt-BR" dirty="0">
                <a:solidFill>
                  <a:srgbClr val="009E35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A9FD742-89CE-AEAA-3F7C-91A880BDC213}"/>
                </a:ext>
              </a:extLst>
            </p:cNvPr>
            <p:cNvSpPr txBox="1"/>
            <p:nvPr/>
          </p:nvSpPr>
          <p:spPr>
            <a:xfrm>
              <a:off x="4814685" y="6213735"/>
              <a:ext cx="235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Guilherme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Alves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E38F8087-D732-972F-DC9B-E28004663AC3}"/>
                </a:ext>
              </a:extLst>
            </p:cNvPr>
            <p:cNvSpPr txBox="1"/>
            <p:nvPr/>
          </p:nvSpPr>
          <p:spPr>
            <a:xfrm>
              <a:off x="8683362" y="6212206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Ivan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Freire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C4359F-420B-E407-B78A-3869B48188AA}"/>
              </a:ext>
            </a:extLst>
          </p:cNvPr>
          <p:cNvGrpSpPr/>
          <p:nvPr/>
        </p:nvGrpSpPr>
        <p:grpSpPr>
          <a:xfrm>
            <a:off x="12261901" y="1274908"/>
            <a:ext cx="10280731" cy="2390164"/>
            <a:chOff x="1323833" y="1274908"/>
            <a:chExt cx="10280731" cy="239016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B19E41A-D5DC-1B5A-B4F9-F4421C74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49" b="11149"/>
            <a:stretch/>
          </p:blipFill>
          <p:spPr>
            <a:xfrm>
              <a:off x="2956450" y="1762276"/>
              <a:ext cx="1666723" cy="1727714"/>
            </a:xfrm>
            <a:prstGeom prst="ellipse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D5C12D2-1501-8A0E-7A9E-430F6020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" r="1317"/>
            <a:stretch/>
          </p:blipFill>
          <p:spPr>
            <a:xfrm>
              <a:off x="7120500" y="1717185"/>
              <a:ext cx="1666722" cy="1711815"/>
            </a:xfrm>
            <a:prstGeom prst="ellipse">
              <a:avLst/>
            </a:prstGeom>
          </p:spPr>
        </p:pic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8A3C1874-6BB7-10C1-9530-1F3162CD7C9A}"/>
                </a:ext>
              </a:extLst>
            </p:cNvPr>
            <p:cNvCxnSpPr>
              <a:cxnSpLocks/>
            </p:cNvCxnSpPr>
            <p:nvPr/>
          </p:nvCxnSpPr>
          <p:spPr>
            <a:xfrm>
              <a:off x="1323833" y="3665072"/>
              <a:ext cx="10280731" cy="0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72A48FCF-F76C-1EED-3BFC-E6B8AFC01E5E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3789812" y="3489990"/>
              <a:ext cx="0" cy="16953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85C3D655-9085-8500-6601-CDF45A6E05B6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7953861" y="3429000"/>
              <a:ext cx="8459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8FC1DDF-2E54-8AAC-262F-41ABD822023C}"/>
                </a:ext>
              </a:extLst>
            </p:cNvPr>
            <p:cNvSpPr txBox="1"/>
            <p:nvPr/>
          </p:nvSpPr>
          <p:spPr>
            <a:xfrm>
              <a:off x="2550495" y="1292465"/>
              <a:ext cx="247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rgbClr val="1B1C1B"/>
                  </a:solidFill>
                  <a:latin typeface="Abadi" panose="020B0604020104020204" pitchFamily="34" charset="0"/>
                </a:rPr>
                <a:t>Agda</a:t>
              </a:r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Taniguchi 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F560A00-C3AC-4C6E-ADC2-CFC1252BF698}"/>
                </a:ext>
              </a:extLst>
            </p:cNvPr>
            <p:cNvSpPr txBox="1"/>
            <p:nvPr/>
          </p:nvSpPr>
          <p:spPr>
            <a:xfrm>
              <a:off x="6926256" y="1274908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Felipe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Grossi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777665"/>
      </p:ext>
    </p:extLst>
  </p:cSld>
  <p:clrMapOvr>
    <a:masterClrMapping/>
  </p:clrMapOvr>
  <p:transition spd="slow" advClick="0" advTm="100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Nossos aprendizados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4390048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7856B4-B505-E8AA-0DB7-DA5C402BE556}"/>
              </a:ext>
            </a:extLst>
          </p:cNvPr>
          <p:cNvSpPr/>
          <p:nvPr/>
        </p:nvSpPr>
        <p:spPr>
          <a:xfrm>
            <a:off x="0" y="-47767"/>
            <a:ext cx="12192000" cy="6953534"/>
          </a:xfrm>
          <a:prstGeom prst="rect">
            <a:avLst/>
          </a:prstGeom>
          <a:solidFill>
            <a:srgbClr val="1B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E3037A-EC18-CBB6-0036-28D7C33F8AF3}"/>
              </a:ext>
            </a:extLst>
          </p:cNvPr>
          <p:cNvSpPr txBox="1"/>
          <p:nvPr/>
        </p:nvSpPr>
        <p:spPr>
          <a:xfrm>
            <a:off x="965200" y="418803"/>
            <a:ext cx="1026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Abadi" panose="020B0604020104020204" pitchFamily="34" charset="0"/>
              </a:rPr>
              <a:t>Agradecemos por sua atenção!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DA81A25-527B-4463-DCD0-C584D644C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6370" y="2911976"/>
            <a:ext cx="3879260" cy="38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2270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Agradecimentos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1548630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C121C-598C-6074-A14A-309F4A47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78"/>
            <a:ext cx="10515600" cy="1037230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1B1C1B"/>
                </a:solidFill>
                <a:latin typeface="Abadi" panose="020B0604020104020204" pitchFamily="34" charset="0"/>
              </a:rPr>
              <a:t>Equipe Desenvolvedora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08DC42F-9662-8F49-CD09-411F0C6A0BDE}"/>
              </a:ext>
            </a:extLst>
          </p:cNvPr>
          <p:cNvGrpSpPr/>
          <p:nvPr/>
        </p:nvGrpSpPr>
        <p:grpSpPr>
          <a:xfrm>
            <a:off x="0" y="4196917"/>
            <a:ext cx="10061785" cy="2386150"/>
            <a:chOff x="586854" y="4196917"/>
            <a:chExt cx="10061785" cy="238615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0FDB3E3-2E5A-3800-6913-E67A37456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9" b="759"/>
            <a:stretch/>
          </p:blipFill>
          <p:spPr>
            <a:xfrm>
              <a:off x="1495659" y="4456689"/>
              <a:ext cx="1612511" cy="1588028"/>
            </a:xfrm>
            <a:prstGeom prst="ellipse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906031F-3088-EE41-C23B-05E1270A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b="12546"/>
            <a:stretch/>
          </p:blipFill>
          <p:spPr>
            <a:xfrm>
              <a:off x="5237887" y="4433825"/>
              <a:ext cx="1666724" cy="1637647"/>
            </a:xfrm>
            <a:prstGeom prst="ellipse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EC17D7-F28E-DD98-A3DC-5CAF5AFC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8851791" y="4422630"/>
              <a:ext cx="1666724" cy="1666724"/>
            </a:xfrm>
            <a:prstGeom prst="ellipse">
              <a:avLst/>
            </a:prstGeom>
          </p:spPr>
        </p:pic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B6C8D8BB-A8B0-962A-800C-374404102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54" y="4196917"/>
              <a:ext cx="9646378" cy="637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7FE9FEC-355F-DB06-0BC4-027F742B5F14}"/>
                </a:ext>
              </a:extLst>
            </p:cNvPr>
            <p:cNvCxnSpPr/>
            <p:nvPr/>
          </p:nvCxnSpPr>
          <p:spPr>
            <a:xfrm>
              <a:off x="2301915" y="4196917"/>
              <a:ext cx="0" cy="423665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E5352DE-5A85-11BE-C282-86F5CA31B556}"/>
                </a:ext>
              </a:extLst>
            </p:cNvPr>
            <p:cNvCxnSpPr>
              <a:cxnSpLocks/>
            </p:cNvCxnSpPr>
            <p:nvPr/>
          </p:nvCxnSpPr>
          <p:spPr>
            <a:xfrm>
              <a:off x="5983958" y="4196917"/>
              <a:ext cx="0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4262A7A2-703E-B68A-4883-979A5D0AE481}"/>
                </a:ext>
              </a:extLst>
            </p:cNvPr>
            <p:cNvCxnSpPr>
              <a:cxnSpLocks/>
            </p:cNvCxnSpPr>
            <p:nvPr/>
          </p:nvCxnSpPr>
          <p:spPr>
            <a:xfrm>
              <a:off x="9666001" y="4203296"/>
              <a:ext cx="0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9E6559C-6BB8-1574-4A52-FFCAA4F4BF02}"/>
                </a:ext>
              </a:extLst>
            </p:cNvPr>
            <p:cNvSpPr txBox="1"/>
            <p:nvPr/>
          </p:nvSpPr>
          <p:spPr>
            <a:xfrm>
              <a:off x="1374350" y="6212206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Gabriel </a:t>
              </a:r>
              <a:r>
                <a:rPr lang="pt-BR" dirty="0" err="1">
                  <a:solidFill>
                    <a:srgbClr val="009E35"/>
                  </a:solidFill>
                  <a:latin typeface="Abadi" panose="020B0604020104020204" pitchFamily="34" charset="0"/>
                </a:rPr>
                <a:t>Yuuzu</a:t>
              </a:r>
              <a:endParaRPr lang="pt-BR" dirty="0">
                <a:solidFill>
                  <a:srgbClr val="009E35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A9FD742-89CE-AEAA-3F7C-91A880BDC213}"/>
                </a:ext>
              </a:extLst>
            </p:cNvPr>
            <p:cNvSpPr txBox="1"/>
            <p:nvPr/>
          </p:nvSpPr>
          <p:spPr>
            <a:xfrm>
              <a:off x="4814685" y="6213735"/>
              <a:ext cx="235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Guilherme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Alves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E38F8087-D732-972F-DC9B-E28004663AC3}"/>
                </a:ext>
              </a:extLst>
            </p:cNvPr>
            <p:cNvSpPr txBox="1"/>
            <p:nvPr/>
          </p:nvSpPr>
          <p:spPr>
            <a:xfrm>
              <a:off x="8683362" y="6212206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Ivan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Freire 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CBE18D4-3F14-83CE-1D4F-2138952999F0}"/>
              </a:ext>
            </a:extLst>
          </p:cNvPr>
          <p:cNvGrpSpPr/>
          <p:nvPr/>
        </p:nvGrpSpPr>
        <p:grpSpPr>
          <a:xfrm>
            <a:off x="1911269" y="1274908"/>
            <a:ext cx="10280731" cy="2390164"/>
            <a:chOff x="1323833" y="1274908"/>
            <a:chExt cx="10280731" cy="239016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C8329839-93E2-3BA1-48B7-1DC114B6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49" b="11149"/>
            <a:stretch/>
          </p:blipFill>
          <p:spPr>
            <a:xfrm>
              <a:off x="2956450" y="1762276"/>
              <a:ext cx="1666723" cy="1727714"/>
            </a:xfrm>
            <a:prstGeom prst="ellipse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D156B1CA-0E2F-D462-3CD4-3EE6BC06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" r="1317"/>
            <a:stretch/>
          </p:blipFill>
          <p:spPr>
            <a:xfrm>
              <a:off x="7120500" y="1717185"/>
              <a:ext cx="1666722" cy="1711815"/>
            </a:xfrm>
            <a:prstGeom prst="ellipse">
              <a:avLst/>
            </a:prstGeom>
          </p:spPr>
        </p:pic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D926C05-BA68-C193-CD13-CE6EA36FE6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3833" y="3665072"/>
              <a:ext cx="10280731" cy="0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7B9E7443-AF73-4902-98F4-790BFBFFFA4C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3789812" y="3489990"/>
              <a:ext cx="0" cy="16953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61CEE922-59EB-4C38-6F8F-23D8BF32A1E0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7953861" y="3429000"/>
              <a:ext cx="8459" cy="230529"/>
            </a:xfrm>
            <a:prstGeom prst="line">
              <a:avLst/>
            </a:prstGeom>
            <a:ln w="28575">
              <a:solidFill>
                <a:srgbClr val="1B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76156DC-34D0-133E-A41C-0D750E2842D2}"/>
                </a:ext>
              </a:extLst>
            </p:cNvPr>
            <p:cNvSpPr txBox="1"/>
            <p:nvPr/>
          </p:nvSpPr>
          <p:spPr>
            <a:xfrm>
              <a:off x="2550495" y="1292465"/>
              <a:ext cx="2478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rgbClr val="1B1C1B"/>
                  </a:solidFill>
                  <a:latin typeface="Abadi" panose="020B0604020104020204" pitchFamily="34" charset="0"/>
                </a:rPr>
                <a:t>Agda</a:t>
              </a:r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Taniguchi 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E4D05F82-4E67-DAD4-AB5F-1B67ABC12708}"/>
                </a:ext>
              </a:extLst>
            </p:cNvPr>
            <p:cNvSpPr txBox="1"/>
            <p:nvPr/>
          </p:nvSpPr>
          <p:spPr>
            <a:xfrm>
              <a:off x="6926256" y="1274908"/>
              <a:ext cx="1965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1B1C1B"/>
                  </a:solidFill>
                  <a:latin typeface="Abadi" panose="020B0604020104020204" pitchFamily="34" charset="0"/>
                </a:rPr>
                <a:t>Felipe </a:t>
              </a:r>
              <a:r>
                <a:rPr lang="pt-BR" dirty="0">
                  <a:solidFill>
                    <a:srgbClr val="009E35"/>
                  </a:solidFill>
                  <a:latin typeface="Abadi" panose="020B0604020104020204" pitchFamily="34" charset="0"/>
                </a:rPr>
                <a:t>Grossi</a:t>
              </a:r>
            </a:p>
          </p:txBody>
        </p:sp>
      </p:grp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B409AD7-4451-BBB4-133B-B933266A68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2438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D061FE3-F83E-9855-24B8-9AA996E14538}"/>
              </a:ext>
            </a:extLst>
          </p:cNvPr>
          <p:cNvSpPr txBox="1"/>
          <p:nvPr/>
        </p:nvSpPr>
        <p:spPr>
          <a:xfrm>
            <a:off x="1195753" y="1459262"/>
            <a:ext cx="45438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Abadi" panose="020B0604020104020204" pitchFamily="34" charset="0"/>
              </a:rPr>
              <a:t>Contextualização</a:t>
            </a:r>
          </a:p>
          <a:p>
            <a:endParaRPr lang="pt-BR">
              <a:latin typeface="Abadi Extra Light" panose="020B0604020202020204" pitchFamily="34" charset="0"/>
            </a:endParaRPr>
          </a:p>
          <a:p>
            <a:pPr algn="just"/>
            <a:r>
              <a:rPr lang="pt-BR" sz="1800" b="0" i="0">
                <a:solidFill>
                  <a:srgbClr val="000000"/>
                </a:solidFill>
                <a:effectLst/>
                <a:latin typeface="Abadi Extra Light" panose="020B0604020202020204" pitchFamily="34" charset="0"/>
              </a:rPr>
              <a:t>Analisando nosso cenário atual, no qual acabamos de enfrentar uma pandemia, cerca de 48% das empresas adotaram o modelo de trabalho home office, que se baseia em trabalhar em casa, principalmente pelo computador. </a:t>
            </a:r>
            <a:endParaRPr lang="pt-BR">
              <a:latin typeface="Abadi Extra Light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E693B9-69E9-3037-570E-4611BDFDA455}"/>
              </a:ext>
            </a:extLst>
          </p:cNvPr>
          <p:cNvSpPr txBox="1"/>
          <p:nvPr/>
        </p:nvSpPr>
        <p:spPr>
          <a:xfrm>
            <a:off x="6400159" y="3960966"/>
            <a:ext cx="45438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Abadi" panose="020B0604020104020204" pitchFamily="34" charset="0"/>
              </a:rPr>
              <a:t>Problemas encontrados</a:t>
            </a:r>
          </a:p>
          <a:p>
            <a:pPr algn="ctr"/>
            <a:endParaRPr lang="pt-BR" sz="2400">
              <a:latin typeface="Abadi" panose="020B0604020104020204" pitchFamily="34" charset="0"/>
            </a:endParaRPr>
          </a:p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Porém baseando-se nesses dados cerca de 67% dos funcionários passaram a ter dificuldades quanto a implementação do modelo e dos gerenciadores há reclamações a respeito dos funcionários  ficarem improdutivos e até mesmo mal-educados </a:t>
            </a:r>
            <a:endParaRPr lang="pt-BR">
              <a:latin typeface="Abadi Extra Light" panose="020B0204020104020204" pitchFamily="34" charset="0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99C508D-362A-4FE0-BD08-47A3C368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57" y="3976003"/>
            <a:ext cx="2438957" cy="243895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B7B78E9-03B5-CC7D-D0C2-80FB3C52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13" y="1392170"/>
            <a:ext cx="2190750" cy="21907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5BF5564-2D6C-20A1-AD54-D08FBE474B7A}"/>
              </a:ext>
            </a:extLst>
          </p:cNvPr>
          <p:cNvSpPr txBox="1">
            <a:spLocks/>
          </p:cNvSpPr>
          <p:nvPr/>
        </p:nvSpPr>
        <p:spPr>
          <a:xfrm>
            <a:off x="838200" y="156878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rgbClr val="1B1C1B"/>
                </a:solidFill>
                <a:latin typeface="Abadi" panose="020B0604020104020204" pitchFamily="34" charset="0"/>
              </a:rPr>
              <a:t>Onde está o problema?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BC41D3E8-A349-58DC-BDEA-03C33B2D11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59537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665B482-2963-B345-A8FF-609718CCA259}"/>
              </a:ext>
            </a:extLst>
          </p:cNvPr>
          <p:cNvSpPr txBox="1"/>
          <p:nvPr/>
        </p:nvSpPr>
        <p:spPr>
          <a:xfrm>
            <a:off x="1322364" y="1613095"/>
            <a:ext cx="445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>
                <a:solidFill>
                  <a:srgbClr val="000000"/>
                </a:solidFill>
                <a:latin typeface="Abadi" panose="020B0604020104020204" pitchFamily="34" charset="0"/>
              </a:rPr>
              <a:t>Desenvolvimento de um sistema</a:t>
            </a:r>
            <a:r>
              <a:rPr lang="pt-BR" b="0" i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que torne o home office um ambiente de trabalho monitorado como o presencial</a:t>
            </a:r>
            <a:endParaRPr lang="pt-BR"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A6E0B-14DB-DC49-4922-BA0CE9DA8610}"/>
              </a:ext>
            </a:extLst>
          </p:cNvPr>
          <p:cNvSpPr txBox="1"/>
          <p:nvPr/>
        </p:nvSpPr>
        <p:spPr>
          <a:xfrm>
            <a:off x="6644040" y="3222637"/>
            <a:ext cx="44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badi" panose="020B0604020104020204" pitchFamily="34" charset="0"/>
              </a:rPr>
              <a:t>Monitoramento de Hardware do funcionário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A64F18-B85B-0F68-AA2F-F4DCCC8CC614}"/>
              </a:ext>
            </a:extLst>
          </p:cNvPr>
          <p:cNvSpPr txBox="1"/>
          <p:nvPr/>
        </p:nvSpPr>
        <p:spPr>
          <a:xfrm>
            <a:off x="1382501" y="4321576"/>
            <a:ext cx="44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badi" panose="020B0604020104020204" pitchFamily="34" charset="0"/>
              </a:rPr>
              <a:t>Relatórios em tempo real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383775-21FE-8DA7-4BC4-9E97C8A2FCAC}"/>
              </a:ext>
            </a:extLst>
          </p:cNvPr>
          <p:cNvSpPr txBox="1"/>
          <p:nvPr/>
        </p:nvSpPr>
        <p:spPr>
          <a:xfrm>
            <a:off x="6644040" y="5432365"/>
            <a:ext cx="44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>
                <a:latin typeface="Abadi" panose="020B0604020104020204" pitchFamily="34" charset="0"/>
              </a:rPr>
              <a:t>Visando maior produtividade da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F615BA2-1A20-F3E2-E424-06948801D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833" y="1302454"/>
            <a:ext cx="1544612" cy="1544612"/>
          </a:xfrm>
          <a:prstGeom prst="rect">
            <a:avLst/>
          </a:prstGeom>
        </p:spPr>
      </p:pic>
      <p:pic>
        <p:nvPicPr>
          <p:cNvPr id="13" name="Imagem 12" descr="Forma, Círculo&#10;&#10;Descrição gerada automaticamente">
            <a:extLst>
              <a:ext uri="{FF2B5EF4-FFF2-40B4-BE49-F238E27FC236}">
                <a16:creationId xmlns:a16="http://schemas.microsoft.com/office/drawing/2014/main" id="{528EF540-CF10-ABE2-C344-84ADF6D52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6" y="2493029"/>
            <a:ext cx="1828548" cy="1828548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AEEA68A4-213F-85D8-D274-910450A8DB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53" y="4928687"/>
            <a:ext cx="1376689" cy="1376689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761C3910-4E07-F8CF-0FB0-AAE88BFB95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94" y="3818771"/>
            <a:ext cx="1376689" cy="1376689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118AEB6-9803-CCF8-4888-55D384F14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16" y="2893340"/>
            <a:ext cx="624052" cy="62405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8200" y="156878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rgbClr val="1B1C1B"/>
                </a:solidFill>
                <a:latin typeface="Abadi" panose="020B0604020104020204" pitchFamily="34" charset="0"/>
              </a:rPr>
              <a:t>Solução proposta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D5243E4D-415E-970C-C097-930490F6B0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545210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BD0BF76D-AEC3-9502-13D9-37614053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D5243E4D-415E-970C-C097-930490F6B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45542438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E440FF34-912A-6E1E-6CBF-0BD75F2D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" y="0"/>
            <a:ext cx="11945843" cy="6858000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D5243E4D-415E-970C-C097-930490F6B0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50634195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8200" y="156878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rgbClr val="1B1C1B"/>
                </a:solidFill>
                <a:latin typeface="Abadi" panose="020B0604020104020204" pitchFamily="34" charset="0"/>
              </a:rPr>
              <a:t>Diagrama de solução técnica</a:t>
            </a:r>
          </a:p>
        </p:txBody>
      </p: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B94137A4-49B2-2A37-40FB-C2BA6BDB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72" y="1194108"/>
            <a:ext cx="9838073" cy="5533916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3583255F-8A79-7D28-95AD-BA070371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467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443DB6-915D-4FF3-A45E-89CCA6050398}"/>
              </a:ext>
            </a:extLst>
          </p:cNvPr>
          <p:cNvSpPr/>
          <p:nvPr/>
        </p:nvSpPr>
        <p:spPr>
          <a:xfrm>
            <a:off x="0" y="2381250"/>
            <a:ext cx="12192000" cy="2095500"/>
          </a:xfrm>
          <a:prstGeom prst="rect">
            <a:avLst/>
          </a:prstGeom>
          <a:solidFill>
            <a:srgbClr val="05F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9CF7A-7FE5-B044-1FBF-C041F2AF7A31}"/>
              </a:ext>
            </a:extLst>
          </p:cNvPr>
          <p:cNvSpPr txBox="1">
            <a:spLocks/>
          </p:cNvSpPr>
          <p:nvPr/>
        </p:nvSpPr>
        <p:spPr>
          <a:xfrm>
            <a:off x="837909" y="2910385"/>
            <a:ext cx="10515600" cy="103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1B1C1B"/>
                </a:solidFill>
                <a:latin typeface="Abadi" panose="020B0604020104020204" pitchFamily="34" charset="0"/>
              </a:rPr>
              <a:t>Como funciona o nosso produto?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8772C4-F49B-2069-FC3B-A66FF7F0F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10233" r="9454" b="6869"/>
          <a:stretch/>
        </p:blipFill>
        <p:spPr>
          <a:xfrm>
            <a:off x="11282104" y="6067847"/>
            <a:ext cx="673037" cy="660177"/>
          </a:xfrm>
          <a:prstGeom prst="roundRect">
            <a:avLst/>
          </a:prstGeom>
          <a:ln>
            <a:noFill/>
          </a:ln>
          <a:effectLst>
            <a:outerShdw blurRad="50800" dist="50800" dir="3600000" sx="1000" sy="1000" algn="ctr" rotWithShape="0">
              <a:srgbClr val="1C1D1E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154172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287</Words>
  <Application>Microsoft Office PowerPoint</Application>
  <PresentationFormat>Widescreen</PresentationFormat>
  <Paragraphs>55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PowerPoint Presentation</vt:lpstr>
      <vt:lpstr>Equipe Desenvolvedora</vt:lpstr>
      <vt:lpstr>Equipe Desenvolvedora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PIOVEZAN FILIPE .</dc:creator>
  <cp:lastModifiedBy>AGDA SAYURI SATO TANIGUCHI</cp:lastModifiedBy>
  <cp:revision>21</cp:revision>
  <dcterms:created xsi:type="dcterms:W3CDTF">2022-08-31T00:53:07Z</dcterms:created>
  <dcterms:modified xsi:type="dcterms:W3CDTF">2022-12-06T15:03:40Z</dcterms:modified>
</cp:coreProperties>
</file>